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72" r:id="rId3"/>
    <p:sldId id="273" r:id="rId4"/>
    <p:sldId id="274" r:id="rId5"/>
    <p:sldId id="286" r:id="rId6"/>
    <p:sldId id="276" r:id="rId7"/>
    <p:sldId id="277" r:id="rId8"/>
    <p:sldId id="27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88" autoAdjust="0"/>
    <p:restoredTop sz="94660"/>
  </p:normalViewPr>
  <p:slideViewPr>
    <p:cSldViewPr>
      <p:cViewPr varScale="1">
        <p:scale>
          <a:sx n="70" d="100"/>
          <a:sy n="70" d="100"/>
        </p:scale>
        <p:origin x="1488" y="72"/>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12/12/2014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12/12/2014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t>7</a:t>
            </a:fld>
            <a:endParaRPr lang="en-US"/>
          </a:p>
        </p:txBody>
      </p:sp>
    </p:spTree>
    <p:extLst>
      <p:ext uri="{BB962C8B-B14F-4D97-AF65-F5344CB8AC3E}">
        <p14:creationId xmlns:p14="http://schemas.microsoft.com/office/powerpoint/2010/main" val="79058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5</a:t>
            </a:r>
            <a:r>
              <a:rPr lang="en-US" baseline="0" dirty="0" smtClean="0"/>
              <a:t> </a:t>
            </a:r>
            <a:r>
              <a:rPr lang="en-US" dirty="0" smtClean="0"/>
              <a:t>Lecture 5</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12/12/2014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t>12/12/2014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t>12/12/2014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12/12/2014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12/12/2014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12/12/2014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a:bodyPr>
          <a:lstStyle/>
          <a:p>
            <a:pPr lvl="0"/>
            <a:r>
              <a:rPr lang="en-US" dirty="0" smtClean="0"/>
              <a:t>Part </a:t>
            </a:r>
            <a:r>
              <a:rPr lang="en-US" dirty="0"/>
              <a:t>5</a:t>
            </a:r>
            <a:r>
              <a:rPr lang="en-US" smtClean="0"/>
              <a:t>: Agency Action</a:t>
            </a:r>
            <a:endParaRPr lang="en-US" dirty="0" smtClean="0"/>
          </a:p>
          <a:p>
            <a:pPr lvl="1"/>
            <a:r>
              <a:rPr lang="en-US" dirty="0" smtClean="0"/>
              <a:t>Lecture 5: Informal Adjudication</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417638"/>
            <a:ext cx="8229600" cy="4983162"/>
          </a:xfrm>
        </p:spPr>
        <p:txBody>
          <a:bodyPr>
            <a:normAutofit lnSpcReduction="10000"/>
          </a:bodyPr>
          <a:lstStyle/>
          <a:p>
            <a:r>
              <a:rPr lang="en-US" dirty="0" smtClean="0"/>
              <a:t>Informal adjudication is </a:t>
            </a:r>
            <a:r>
              <a:rPr lang="en-US" dirty="0"/>
              <a:t>adjudication that is not required by statute to be held </a:t>
            </a:r>
            <a:r>
              <a:rPr lang="en-US" dirty="0" smtClean="0"/>
              <a:t>on </a:t>
            </a:r>
            <a:r>
              <a:rPr lang="en-US" dirty="0"/>
              <a:t>the record after opportunity for an agency </a:t>
            </a:r>
            <a:r>
              <a:rPr lang="en-US" dirty="0" smtClean="0"/>
              <a:t>hearing. </a:t>
            </a:r>
          </a:p>
          <a:p>
            <a:r>
              <a:rPr lang="en-US" dirty="0" smtClean="0"/>
              <a:t>The </a:t>
            </a:r>
            <a:r>
              <a:rPr lang="en-US" dirty="0"/>
              <a:t>text of the APA imposes essentially no procedural constraints </a:t>
            </a:r>
            <a:r>
              <a:rPr lang="en-US" dirty="0" smtClean="0"/>
              <a:t>on informal </a:t>
            </a:r>
            <a:r>
              <a:rPr lang="en-US" dirty="0"/>
              <a:t>agency </a:t>
            </a:r>
            <a:r>
              <a:rPr lang="en-US" dirty="0" smtClean="0"/>
              <a:t>adjudication.</a:t>
            </a:r>
          </a:p>
          <a:p>
            <a:pPr lvl="1"/>
            <a:r>
              <a:rPr lang="en-US" dirty="0" smtClean="0"/>
              <a:t>Case law developed a modern </a:t>
            </a:r>
            <a:r>
              <a:rPr lang="en-US" smtClean="0"/>
              <a:t>procedural standards that </a:t>
            </a:r>
            <a:r>
              <a:rPr lang="en-US" dirty="0" smtClean="0"/>
              <a:t>give at least some </a:t>
            </a:r>
            <a:r>
              <a:rPr lang="en-US" dirty="0" smtClean="0"/>
              <a:t>sense </a:t>
            </a:r>
            <a:r>
              <a:rPr lang="en-US" dirty="0"/>
              <a:t>of </a:t>
            </a:r>
            <a:r>
              <a:rPr lang="en-US" dirty="0" smtClean="0"/>
              <a:t>the bottom-line </a:t>
            </a:r>
            <a:r>
              <a:rPr lang="en-US" dirty="0"/>
              <a:t>APA requirements imposed on agencies in informal </a:t>
            </a:r>
            <a:r>
              <a:rPr lang="en-US" dirty="0" smtClean="0"/>
              <a:t>adjudications</a:t>
            </a:r>
            <a:r>
              <a:rPr lang="en-US" dirty="0"/>
              <a:t>.</a:t>
            </a:r>
            <a:endParaRPr lang="en-US" dirty="0" smtClean="0"/>
          </a:p>
        </p:txBody>
      </p:sp>
    </p:spTree>
    <p:extLst>
      <p:ext uri="{BB962C8B-B14F-4D97-AF65-F5344CB8AC3E}">
        <p14:creationId xmlns:p14="http://schemas.microsoft.com/office/powerpoint/2010/main" val="40043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Citizens to Preserve Overton Park v </a:t>
            </a:r>
            <a:r>
              <a:rPr lang="en-US" dirty="0" smtClean="0"/>
              <a:t>Volpe</a:t>
            </a:r>
            <a:endParaRPr lang="en-US" dirty="0"/>
          </a:p>
        </p:txBody>
      </p:sp>
      <p:sp>
        <p:nvSpPr>
          <p:cNvPr id="3" name="Content Placeholder 2"/>
          <p:cNvSpPr>
            <a:spLocks noGrp="1"/>
          </p:cNvSpPr>
          <p:nvPr>
            <p:ph idx="1"/>
          </p:nvPr>
        </p:nvSpPr>
        <p:spPr>
          <a:xfrm>
            <a:off x="457200" y="1417638"/>
            <a:ext cx="8229600" cy="5059362"/>
          </a:xfrm>
        </p:spPr>
        <p:txBody>
          <a:bodyPr>
            <a:normAutofit fontScale="77500" lnSpcReduction="20000"/>
          </a:bodyPr>
          <a:lstStyle/>
          <a:p>
            <a:pPr marL="0" indent="0">
              <a:buNone/>
            </a:pPr>
            <a:r>
              <a:rPr lang="en-US" dirty="0" smtClean="0"/>
              <a:t>Background: </a:t>
            </a:r>
          </a:p>
          <a:p>
            <a:r>
              <a:rPr lang="en-US" dirty="0"/>
              <a:t>APA Section </a:t>
            </a:r>
            <a:r>
              <a:rPr lang="en-US" dirty="0" smtClean="0"/>
              <a:t>706, enacted by Congress to curb destruction of natural resources, prohibited the Secretary of Transportation from using federal funds to finance construction of highways through public parks if there was a reasonable alternate route. </a:t>
            </a:r>
          </a:p>
          <a:p>
            <a:r>
              <a:rPr lang="en-US" dirty="0" smtClean="0"/>
              <a:t>The Secretary approved a highway that would run through Overton Park, and a group of citizens and conservations groups contended that the Secretary violated section 706b because he did not indicate why he believed there were no reasonable alternate routes. </a:t>
            </a:r>
          </a:p>
          <a:p>
            <a:r>
              <a:rPr lang="en-US" dirty="0" smtClean="0"/>
              <a:t>The Secretary argued that formal findings were not required, and produced affidavits that had not been prepared until litigation in support of the Secretary’s decision.</a:t>
            </a:r>
          </a:p>
          <a:p>
            <a:endParaRPr lang="en-US" dirty="0" smtClean="0"/>
          </a:p>
          <a:p>
            <a:endParaRPr lang="en-US" dirty="0" smtClean="0"/>
          </a:p>
        </p:txBody>
      </p:sp>
    </p:spTree>
    <p:extLst>
      <p:ext uri="{BB962C8B-B14F-4D97-AF65-F5344CB8AC3E}">
        <p14:creationId xmlns:p14="http://schemas.microsoft.com/office/powerpoint/2010/main" val="863231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Citizens to Preserve Overton Park v Volpe</a:t>
            </a:r>
          </a:p>
        </p:txBody>
      </p:sp>
      <p:sp>
        <p:nvSpPr>
          <p:cNvPr id="3" name="Content Placeholder 2"/>
          <p:cNvSpPr>
            <a:spLocks noGrp="1"/>
          </p:cNvSpPr>
          <p:nvPr>
            <p:ph idx="1"/>
          </p:nvPr>
        </p:nvSpPr>
        <p:spPr/>
        <p:txBody>
          <a:bodyPr>
            <a:normAutofit fontScale="92500"/>
          </a:bodyPr>
          <a:lstStyle/>
          <a:p>
            <a:pPr marL="0" indent="0">
              <a:buNone/>
            </a:pPr>
            <a:r>
              <a:rPr lang="en-US" dirty="0" smtClean="0"/>
              <a:t>Issue: </a:t>
            </a:r>
            <a:r>
              <a:rPr lang="en-US" dirty="0" smtClean="0"/>
              <a:t>Whether formal </a:t>
            </a:r>
            <a:r>
              <a:rPr lang="en-US" dirty="0" smtClean="0"/>
              <a:t>findings </a:t>
            </a:r>
            <a:r>
              <a:rPr lang="en-US" dirty="0" smtClean="0"/>
              <a:t>were required </a:t>
            </a:r>
            <a:r>
              <a:rPr lang="en-US" dirty="0" smtClean="0"/>
              <a:t>or </a:t>
            </a:r>
            <a:r>
              <a:rPr lang="en-US" dirty="0" smtClean="0"/>
              <a:t>whether </a:t>
            </a:r>
            <a:r>
              <a:rPr lang="en-US" dirty="0" smtClean="0"/>
              <a:t>affidavits created for litigation were sufficient in order to determine under the statute: </a:t>
            </a:r>
            <a:endParaRPr lang="en-US" dirty="0"/>
          </a:p>
          <a:p>
            <a:pPr marL="914400" lvl="1" indent="-514350">
              <a:buFont typeface="+mj-lt"/>
              <a:buAutoNum type="arabicPeriod"/>
            </a:pPr>
            <a:r>
              <a:rPr lang="en-US" dirty="0"/>
              <a:t>Whether the Secretary acted within the scope of his </a:t>
            </a:r>
            <a:r>
              <a:rPr lang="en-US" dirty="0" smtClean="0"/>
              <a:t>authority</a:t>
            </a:r>
            <a:r>
              <a:rPr lang="en-US" dirty="0"/>
              <a:t>;</a:t>
            </a:r>
            <a:endParaRPr lang="en-US" dirty="0"/>
          </a:p>
          <a:p>
            <a:pPr marL="914400" lvl="1" indent="-514350">
              <a:buFont typeface="+mj-lt"/>
              <a:buAutoNum type="arabicPeriod"/>
            </a:pPr>
            <a:r>
              <a:rPr lang="en-US" dirty="0"/>
              <a:t>Whether the choice made was “arbitrary, capricious, an abuse of discretion, or otherwise in no accordance with </a:t>
            </a:r>
            <a:r>
              <a:rPr lang="en-US" dirty="0" smtClean="0"/>
              <a:t>law;” </a:t>
            </a:r>
            <a:r>
              <a:rPr lang="en-US" dirty="0"/>
              <a:t>and </a:t>
            </a:r>
          </a:p>
          <a:p>
            <a:pPr marL="914400" lvl="1" indent="-514350">
              <a:buFont typeface="+mj-lt"/>
              <a:buAutoNum type="arabicPeriod"/>
            </a:pPr>
            <a:r>
              <a:rPr lang="en-US" dirty="0"/>
              <a:t>Whether the Secretary’s action followed the necessary procedural requirements.</a:t>
            </a:r>
          </a:p>
          <a:p>
            <a:pPr marL="0" indent="0">
              <a:buNone/>
            </a:pPr>
            <a:endParaRPr lang="en-US" dirty="0"/>
          </a:p>
        </p:txBody>
      </p:sp>
    </p:spTree>
    <p:extLst>
      <p:ext uri="{BB962C8B-B14F-4D97-AF65-F5344CB8AC3E}">
        <p14:creationId xmlns:p14="http://schemas.microsoft.com/office/powerpoint/2010/main" val="2831936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Citizens to Preserve Overton Park v Volpe</a:t>
            </a:r>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pPr marL="0" indent="0">
              <a:buNone/>
            </a:pPr>
            <a:r>
              <a:rPr lang="en-US" dirty="0" smtClean="0"/>
              <a:t>Holding: While </a:t>
            </a:r>
            <a:r>
              <a:rPr lang="en-US" dirty="0" smtClean="0"/>
              <a:t>formal findings are not required under APA Section 706, a finding based solely on affidavits prepared for trial </a:t>
            </a:r>
            <a:r>
              <a:rPr lang="en-US" dirty="0" smtClean="0"/>
              <a:t>did </a:t>
            </a:r>
            <a:r>
              <a:rPr lang="en-US" dirty="0" smtClean="0"/>
              <a:t>not sufficiently support </a:t>
            </a:r>
            <a:r>
              <a:rPr lang="en-US" dirty="0" smtClean="0"/>
              <a:t>the agency’s decision.</a:t>
            </a:r>
            <a:endParaRPr lang="en-US" dirty="0" smtClean="0"/>
          </a:p>
          <a:p>
            <a:r>
              <a:rPr lang="en-US" dirty="0" smtClean="0"/>
              <a:t>Even in informal proceedings, the determination must be made based on the whole administrative record that the Secretary considered at the time of his decision. Regardless </a:t>
            </a:r>
            <a:r>
              <a:rPr lang="en-US" dirty="0"/>
              <a:t>of whether </a:t>
            </a:r>
            <a:r>
              <a:rPr lang="en-US" dirty="0" smtClean="0"/>
              <a:t>recollections made in preparation for trial are </a:t>
            </a:r>
            <a:r>
              <a:rPr lang="en-US" dirty="0"/>
              <a:t>true, </a:t>
            </a:r>
            <a:r>
              <a:rPr lang="en-US" dirty="0" smtClean="0"/>
              <a:t>the fact that they were created after the decision was made rather than at the same time renders the decision </a:t>
            </a:r>
            <a:r>
              <a:rPr lang="en-US" dirty="0"/>
              <a:t>arbitrary and capricious in violation of APA </a:t>
            </a:r>
            <a:r>
              <a:rPr lang="en-US" dirty="0" smtClean="0"/>
              <a:t>Section</a:t>
            </a:r>
            <a:r>
              <a:rPr lang="en-US" dirty="0" smtClean="0"/>
              <a:t> </a:t>
            </a:r>
            <a:r>
              <a:rPr lang="en-US" dirty="0"/>
              <a:t>706.</a:t>
            </a:r>
          </a:p>
          <a:p>
            <a:endParaRPr lang="en-US" dirty="0" smtClean="0"/>
          </a:p>
          <a:p>
            <a:pPr marL="0" indent="0">
              <a:buNone/>
            </a:pPr>
            <a:endParaRPr lang="en-US" dirty="0"/>
          </a:p>
        </p:txBody>
      </p:sp>
    </p:spTree>
    <p:extLst>
      <p:ext uri="{BB962C8B-B14F-4D97-AF65-F5344CB8AC3E}">
        <p14:creationId xmlns:p14="http://schemas.microsoft.com/office/powerpoint/2010/main" val="4107919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Pension Benefit Guarantee Corp. v. </a:t>
            </a:r>
            <a:r>
              <a:rPr lang="en-US" dirty="0" smtClean="0"/>
              <a:t>LTV</a:t>
            </a:r>
            <a:endParaRPr lang="en-US" dirty="0"/>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dirty="0" smtClean="0"/>
              <a:t>Background:</a:t>
            </a:r>
          </a:p>
          <a:p>
            <a:r>
              <a:rPr lang="en-US" dirty="0" smtClean="0"/>
              <a:t>PBGC administers and enforces Title IV of the Employment Retirement Income Security Act (ERISA), including a mandatory Government insurance program that protects the pension benefits of American workers. </a:t>
            </a:r>
          </a:p>
          <a:p>
            <a:r>
              <a:rPr lang="en-US" dirty="0" smtClean="0"/>
              <a:t>PBGC issued of Notice of Restoration to LTV Corporation’s plan, and LTV refused to comply.</a:t>
            </a:r>
          </a:p>
          <a:p>
            <a:pPr marL="0" indent="0">
              <a:buNone/>
            </a:pPr>
            <a:endParaRPr lang="en-US" dirty="0"/>
          </a:p>
        </p:txBody>
      </p:sp>
    </p:spTree>
    <p:extLst>
      <p:ext uri="{BB962C8B-B14F-4D97-AF65-F5344CB8AC3E}">
        <p14:creationId xmlns:p14="http://schemas.microsoft.com/office/powerpoint/2010/main" val="23632762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304"/>
            <a:ext cx="8229600" cy="1143000"/>
          </a:xfrm>
        </p:spPr>
        <p:txBody>
          <a:bodyPr>
            <a:normAutofit fontScale="90000"/>
          </a:bodyPr>
          <a:lstStyle/>
          <a:p>
            <a:r>
              <a:rPr lang="en-US" dirty="0"/>
              <a:t>Pension Benefit Guarantee Corp. v. LTV</a:t>
            </a:r>
          </a:p>
        </p:txBody>
      </p:sp>
      <p:sp>
        <p:nvSpPr>
          <p:cNvPr id="3" name="Content Placeholder 2"/>
          <p:cNvSpPr>
            <a:spLocks noGrp="1"/>
          </p:cNvSpPr>
          <p:nvPr>
            <p:ph idx="1"/>
          </p:nvPr>
        </p:nvSpPr>
        <p:spPr>
          <a:xfrm>
            <a:off x="457200" y="1447800"/>
            <a:ext cx="8229600" cy="4876800"/>
          </a:xfrm>
        </p:spPr>
        <p:txBody>
          <a:bodyPr>
            <a:normAutofit/>
          </a:bodyPr>
          <a:lstStyle/>
          <a:p>
            <a:pPr marL="0" indent="0">
              <a:buNone/>
            </a:pPr>
            <a:r>
              <a:rPr lang="en-US" dirty="0" smtClean="0"/>
              <a:t>Issue:  Was the decision of the Pension Benefit Guarantee Corp. to restore certain pensions plans under Section 4047 of ERISA arbitrary and capricious in </a:t>
            </a:r>
            <a:r>
              <a:rPr lang="en-US" smtClean="0"/>
              <a:t>violation of </a:t>
            </a:r>
            <a:r>
              <a:rPr lang="en-US" dirty="0" smtClean="0"/>
              <a:t>APA Section 706? </a:t>
            </a:r>
          </a:p>
          <a:p>
            <a:pPr marL="857250" lvl="1" indent="-457200">
              <a:buFont typeface="Arial" panose="020B0604020202020204" pitchFamily="34" charset="0"/>
              <a:buChar char="•"/>
            </a:pPr>
            <a:r>
              <a:rPr lang="en-US" dirty="0" smtClean="0"/>
              <a:t>Overton </a:t>
            </a:r>
            <a:r>
              <a:rPr lang="en-US" dirty="0"/>
              <a:t>Park is inapplicable to this </a:t>
            </a:r>
            <a:r>
              <a:rPr lang="en-US" dirty="0" smtClean="0"/>
              <a:t>case because while that case dealt </a:t>
            </a:r>
            <a:r>
              <a:rPr lang="en-US" dirty="0"/>
              <a:t>with an absence of </a:t>
            </a:r>
            <a:r>
              <a:rPr lang="en-US" dirty="0" smtClean="0"/>
              <a:t>a sufficient record </a:t>
            </a:r>
            <a:r>
              <a:rPr lang="en-US" dirty="0"/>
              <a:t>upon which to base a </a:t>
            </a:r>
            <a:r>
              <a:rPr lang="en-US" dirty="0" smtClean="0"/>
              <a:t>decision, PBGC </a:t>
            </a:r>
            <a:r>
              <a:rPr lang="en-US" dirty="0"/>
              <a:t>deals with layering on of additional requirements by the Second </a:t>
            </a:r>
            <a:r>
              <a:rPr lang="en-US" dirty="0" smtClean="0"/>
              <a:t>Circuit</a:t>
            </a:r>
            <a:r>
              <a:rPr lang="en-US" dirty="0"/>
              <a:t>.</a:t>
            </a:r>
            <a:endParaRPr lang="en-US" dirty="0" smtClean="0"/>
          </a:p>
          <a:p>
            <a:pPr marL="400050" lvl="1" indent="0">
              <a:buNone/>
            </a:pPr>
            <a:endParaRPr lang="en-US" dirty="0" smtClean="0"/>
          </a:p>
          <a:p>
            <a:pPr marL="400050" lvl="1" indent="0">
              <a:buNone/>
            </a:pPr>
            <a:endParaRPr lang="en-US" dirty="0"/>
          </a:p>
        </p:txBody>
      </p:sp>
    </p:spTree>
    <p:extLst>
      <p:ext uri="{BB962C8B-B14F-4D97-AF65-F5344CB8AC3E}">
        <p14:creationId xmlns:p14="http://schemas.microsoft.com/office/powerpoint/2010/main" val="545358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Pension Benefit Guarantee Corp. v. LTV</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Holding: The determination was lawfully made by informal adjudication in accordance with APA Section 555. </a:t>
            </a:r>
          </a:p>
          <a:p>
            <a:pPr marL="457200" lvl="1" indent="-457200"/>
            <a:r>
              <a:rPr lang="en-US" dirty="0"/>
              <a:t>Overton Park established that in order for a court to evaluate agency action a contemporaneous record of that action and its reasoning must have been created. However, requiring specific procedures (timing of notice, opportunity to present evidence, etc.) runs afoul of the limitation establish in Vermont Yankee</a:t>
            </a:r>
            <a:r>
              <a:rPr lang="en-US" dirty="0" smtClean="0"/>
              <a:t>.</a:t>
            </a:r>
          </a:p>
          <a:p>
            <a:pPr marL="457200" lvl="1" indent="-457200"/>
            <a:r>
              <a:rPr lang="en-US" dirty="0" smtClean="0"/>
              <a:t>In </a:t>
            </a:r>
            <a:r>
              <a:rPr lang="en-US" dirty="0"/>
              <a:t>informal proceedings, only those requirements established in section 554 (for adjudication) – or those necessary to evaluate whether section 554 was followed – may be required by the courts.</a:t>
            </a:r>
          </a:p>
          <a:p>
            <a:pPr marL="0" indent="0">
              <a:buNone/>
            </a:pPr>
            <a:endParaRPr lang="en-US" dirty="0" smtClean="0"/>
          </a:p>
        </p:txBody>
      </p:sp>
    </p:spTree>
    <p:extLst>
      <p:ext uri="{BB962C8B-B14F-4D97-AF65-F5344CB8AC3E}">
        <p14:creationId xmlns:p14="http://schemas.microsoft.com/office/powerpoint/2010/main" val="3918840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4633</TotalTime>
  <Words>625</Words>
  <Application>Microsoft Office PowerPoint</Application>
  <PresentationFormat>On-screen Show (4:3)</PresentationFormat>
  <Paragraphs>32</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Administrative Law</vt:lpstr>
      <vt:lpstr>Introduction</vt:lpstr>
      <vt:lpstr>Citizens to Preserve Overton Park v Volpe</vt:lpstr>
      <vt:lpstr>Citizens to Preserve Overton Park v Volpe</vt:lpstr>
      <vt:lpstr>Citizens to Preserve Overton Park v Volpe</vt:lpstr>
      <vt:lpstr>Pension Benefit Guarantee Corp. v. LTV</vt:lpstr>
      <vt:lpstr>Pension Benefit Guarantee Corp. v. LTV</vt:lpstr>
      <vt:lpstr>Pension Benefit Guarantee Corp. v. LTV</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Kristin Williams</cp:lastModifiedBy>
  <cp:revision>234</cp:revision>
  <dcterms:created xsi:type="dcterms:W3CDTF">2014-06-13T07:23:28Z</dcterms:created>
  <dcterms:modified xsi:type="dcterms:W3CDTF">2014-12-12T14:52:35Z</dcterms:modified>
</cp:coreProperties>
</file>